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86" r:id="rId23"/>
    <p:sldId id="276" r:id="rId24"/>
    <p:sldId id="278" r:id="rId25"/>
    <p:sldId id="279" r:id="rId2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9062358544183797"/>
          <c:y val="2.58924482645559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2"/>
          <c:w val="0.86738822898747026"/>
          <c:h val="0.6630144185062195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2A-4255-A670-AFE62D9C743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2A-4255-A670-AFE62D9C743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2A-4255-A670-AFE62D9C743E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2A-4255-A670-AFE62D9C743E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2A-4255-A670-AFE62D9C743E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D2A-4255-A670-AFE62D9C7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75680"/>
        <c:axId val="139577600"/>
      </c:barChart>
      <c:catAx>
        <c:axId val="13957568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6403567495"/>
              <c:y val="0.881401585398169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957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577600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5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9575680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 THM 415 Letter Grade Distribution</a:t>
            </a:r>
          </a:p>
        </c:rich>
      </c:tx>
      <c:layout>
        <c:manualLayout>
          <c:xMode val="edge"/>
          <c:yMode val="edge"/>
          <c:x val="0.21005293824584848"/>
          <c:y val="4.738768863080253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4622611728309033E-2"/>
          <c:y val="0.12938382862608763"/>
          <c:w val="0.87840062256730522"/>
          <c:h val="0.7350975230394455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0D5-4107-8CD8-D684DB6102D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0D5-4107-8CD8-D684DB6102D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0D5-4107-8CD8-D684DB6102D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0D5-4107-8CD8-D684DB6102D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0D5-4107-8CD8-D684DB6102D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0D5-4107-8CD8-D684DB6102D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E0D5-4107-8CD8-D684DB6102D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0D5-4107-8CD8-D684DB6102D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0D5-4107-8CD8-D684DB6102D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0D5-4107-8CD8-D684DB6102D7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0D5-4107-8CD8-D684DB6102D7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0D5-4107-8CD8-D684DB610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637696"/>
        <c:axId val="140639616"/>
        <c:axId val="0"/>
      </c:bar3DChart>
      <c:catAx>
        <c:axId val="14063769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 dirty="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5380048356946373"/>
              <c:y val="0.925027094284019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40639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06396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5674664850461737E-2"/>
              <c:y val="0.43693925607181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4063769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895814854815766"/>
          <c:y val="9.4446679281077889E-2"/>
          <c:w val="0.82287293670466488"/>
          <c:h val="0.69152649274671352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Midterm!$B$4:$B$12</c:f>
              <c:strCache>
                <c:ptCount val="9"/>
                <c:pt idx="0">
                  <c:v>Alat</c:v>
                </c:pt>
                <c:pt idx="1">
                  <c:v>Alga</c:v>
                </c:pt>
                <c:pt idx="2">
                  <c:v>Artan</c:v>
                </c:pt>
                <c:pt idx="3">
                  <c:v>Bermede</c:v>
                </c:pt>
                <c:pt idx="4">
                  <c:v>Hamza</c:v>
                </c:pt>
                <c:pt idx="5">
                  <c:v>Ishangulyyev</c:v>
                </c:pt>
                <c:pt idx="6">
                  <c:v>Kılıç</c:v>
                </c:pt>
                <c:pt idx="7">
                  <c:v>Tay</c:v>
                </c:pt>
                <c:pt idx="8">
                  <c:v>Topcu</c:v>
                </c:pt>
              </c:strCache>
            </c:strRef>
          </c:cat>
          <c:val>
            <c:numRef>
              <c:f>Midterm!$E$4:$E$12</c:f>
              <c:numCache>
                <c:formatCode>#,##0.00</c:formatCode>
                <c:ptCount val="9"/>
                <c:pt idx="0">
                  <c:v>7.5</c:v>
                </c:pt>
                <c:pt idx="1">
                  <c:v>0</c:v>
                </c:pt>
                <c:pt idx="2">
                  <c:v>49.166666666666664</c:v>
                </c:pt>
                <c:pt idx="3">
                  <c:v>96.666666666666671</c:v>
                </c:pt>
                <c:pt idx="4">
                  <c:v>66.666666666666657</c:v>
                </c:pt>
                <c:pt idx="5">
                  <c:v>49.166666666666664</c:v>
                </c:pt>
                <c:pt idx="6">
                  <c:v>70</c:v>
                </c:pt>
                <c:pt idx="7">
                  <c:v>94.166666666666671</c:v>
                </c:pt>
                <c:pt idx="8">
                  <c:v>61.666666666666671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3A3-4724-AEFF-9CE767D00FCC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Midterm!$B$4:$B$12</c:f>
              <c:strCache>
                <c:ptCount val="9"/>
                <c:pt idx="0">
                  <c:v>Alat</c:v>
                </c:pt>
                <c:pt idx="1">
                  <c:v>Alga</c:v>
                </c:pt>
                <c:pt idx="2">
                  <c:v>Artan</c:v>
                </c:pt>
                <c:pt idx="3">
                  <c:v>Bermede</c:v>
                </c:pt>
                <c:pt idx="4">
                  <c:v>Hamza</c:v>
                </c:pt>
                <c:pt idx="5">
                  <c:v>Ishangulyyev</c:v>
                </c:pt>
                <c:pt idx="6">
                  <c:v>Kılıç</c:v>
                </c:pt>
                <c:pt idx="7">
                  <c:v>Tay</c:v>
                </c:pt>
                <c:pt idx="8">
                  <c:v>Topcu</c:v>
                </c:pt>
              </c:strCache>
            </c:strRef>
          </c:cat>
          <c:val>
            <c:numRef>
              <c:f>Midterm!$I$4:$I$12</c:f>
              <c:numCache>
                <c:formatCode>0.00</c:formatCode>
                <c:ptCount val="9"/>
                <c:pt idx="0">
                  <c:v>71.875</c:v>
                </c:pt>
                <c:pt idx="1">
                  <c:v>78.125000000000014</c:v>
                </c:pt>
                <c:pt idx="2">
                  <c:v>87.500000000000014</c:v>
                </c:pt>
                <c:pt idx="3">
                  <c:v>100</c:v>
                </c:pt>
                <c:pt idx="4">
                  <c:v>100</c:v>
                </c:pt>
                <c:pt idx="5">
                  <c:v>71.875</c:v>
                </c:pt>
                <c:pt idx="6">
                  <c:v>96.875000000000028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3A3-4724-AEFF-9CE767D00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40835456"/>
        <c:axId val="140710656"/>
      </c:lineChart>
      <c:catAx>
        <c:axId val="140835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9973636809024863"/>
              <c:y val="0.9413383526108686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0710656"/>
        <c:crosses val="autoZero"/>
        <c:auto val="1"/>
        <c:lblAlgn val="ctr"/>
        <c:lblOffset val="100"/>
        <c:noMultiLvlLbl val="0"/>
      </c:catAx>
      <c:valAx>
        <c:axId val="14071065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8231922318285222E-2"/>
              <c:y val="0.3922540562284896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083545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7899743070171804"/>
          <c:y val="0.49103415644473014"/>
          <c:w val="0.45621035276590405"/>
          <c:h val="0.10871016122984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5/07/2021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 smtClean="0"/>
              <a:t>05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07/202</a:t>
            </a:r>
            <a:r>
              <a:rPr lang="en-US" altLang="tr-TR" sz="1400" dirty="0" smtClean="0"/>
              <a:t>1</a:t>
            </a:r>
            <a:endParaRPr lang="tr-TR" altLang="tr-T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048364"/>
              </p:ext>
            </p:extLst>
          </p:nvPr>
        </p:nvGraphicFramePr>
        <p:xfrm>
          <a:off x="179513" y="188912"/>
          <a:ext cx="8784976" cy="5976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5" name="Worksheet" r:id="rId4" imgW="8420135" imgH="3070963" progId="Excel.Sheet.8">
                  <p:embed/>
                </p:oleObj>
              </mc:Choice>
              <mc:Fallback>
                <p:oleObj name="Worksheet" r:id="rId4" imgW="8420135" imgH="307096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188912"/>
                        <a:ext cx="8784976" cy="5976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90734518"/>
              </p:ext>
            </p:extLst>
          </p:nvPr>
        </p:nvGraphicFramePr>
        <p:xfrm>
          <a:off x="179388" y="2665413"/>
          <a:ext cx="87852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Worksheet" r:id="rId4" imgW="5036855" imgH="708684" progId="Excel.Sheet.8">
                  <p:embed/>
                </p:oleObj>
              </mc:Choice>
              <mc:Fallback>
                <p:oleObj name="Worksheet" r:id="rId4" imgW="5036855" imgH="708684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65413"/>
                        <a:ext cx="878522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850966"/>
              </p:ext>
            </p:extLst>
          </p:nvPr>
        </p:nvGraphicFramePr>
        <p:xfrm>
          <a:off x="323851" y="260648"/>
          <a:ext cx="8640638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Worksheet" r:id="rId4" imgW="6621957" imgH="3855546" progId="Excel.Sheet.8">
                  <p:embed/>
                </p:oleObj>
              </mc:Choice>
              <mc:Fallback>
                <p:oleObj name="Worksheet" r:id="rId4" imgW="6621957" imgH="3855546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1" y="260648"/>
                        <a:ext cx="8640638" cy="597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025463"/>
              </p:ext>
            </p:extLst>
          </p:nvPr>
        </p:nvGraphicFramePr>
        <p:xfrm>
          <a:off x="179512" y="476672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9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335020"/>
              </p:ext>
            </p:extLst>
          </p:nvPr>
        </p:nvGraphicFramePr>
        <p:xfrm>
          <a:off x="227409" y="476672"/>
          <a:ext cx="868918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579207"/>
              </p:ext>
            </p:extLst>
          </p:nvPr>
        </p:nvGraphicFramePr>
        <p:xfrm>
          <a:off x="179512" y="188640"/>
          <a:ext cx="8784976" cy="604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1255</TotalTime>
  <Words>907</Words>
  <Application>Microsoft Office PowerPoint</Application>
  <PresentationFormat>On-screen Show (4:3)</PresentationFormat>
  <Paragraphs>267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Balloons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120</cp:revision>
  <dcterms:created xsi:type="dcterms:W3CDTF">2009-11-08T07:48:00Z</dcterms:created>
  <dcterms:modified xsi:type="dcterms:W3CDTF">2021-07-05T09:51:53Z</dcterms:modified>
</cp:coreProperties>
</file>